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84" r:id="rId4"/>
    <p:sldId id="291" r:id="rId5"/>
    <p:sldId id="304" r:id="rId6"/>
    <p:sldId id="282" r:id="rId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041" autoAdjust="0"/>
  </p:normalViewPr>
  <p:slideViewPr>
    <p:cSldViewPr>
      <p:cViewPr varScale="1">
        <p:scale>
          <a:sx n="107" d="100"/>
          <a:sy n="107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1C26A1C-CD0F-4C75-AC8C-F9EFA7EAFCDF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8AAD0D4-1B7E-4CB5-8204-7353E536D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84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7E2CBF1-A95A-4916-A991-F740946A2573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2759C54-5FA6-4E52-937E-79E9E5B4AF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59C54-5FA6-4E52-937E-79E9E5B4AF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4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59C54-5FA6-4E52-937E-79E9E5B4AF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59C54-5FA6-4E52-937E-79E9E5B4AF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46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59C54-5FA6-4E52-937E-79E9E5B4AF5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0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Rectangle 25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9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30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17598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www.chcresource.com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California Home Care Registry,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9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www.chcresource.com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California Home Care Registry,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904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www.chcresource.com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California Home Care Registry,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6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www.chcresource.com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California Home Care Registry,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19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www.chcresource.com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California Home Care Registry,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98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7" y="6388385"/>
            <a:ext cx="760146" cy="471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191035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7" y="6388385"/>
            <a:ext cx="760146" cy="471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5613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415463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7" y="6388385"/>
            <a:ext cx="760146" cy="471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191427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6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12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371952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3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7" y="6388385"/>
            <a:ext cx="760146" cy="471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40337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10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112800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7" y="6388385"/>
            <a:ext cx="760146" cy="471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Date Placeholder 13"/>
          <p:cNvSpPr txBox="1">
            <a:spLocks/>
          </p:cNvSpPr>
          <p:nvPr userDrawn="1"/>
        </p:nvSpPr>
        <p:spPr>
          <a:xfrm>
            <a:off x="5791200" y="6382521"/>
            <a:ext cx="3044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www.chcresource.com</a:t>
            </a:r>
          </a:p>
        </p:txBody>
      </p:sp>
      <p:sp>
        <p:nvSpPr>
          <p:cNvPr id="10" name="Footer Placeholder 2"/>
          <p:cNvSpPr txBox="1">
            <a:spLocks/>
          </p:cNvSpPr>
          <p:nvPr userDrawn="1"/>
        </p:nvSpPr>
        <p:spPr>
          <a:xfrm>
            <a:off x="304800" y="6388385"/>
            <a:ext cx="35814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California Home Care Registry, Inc.</a:t>
            </a:r>
          </a:p>
        </p:txBody>
      </p:sp>
    </p:spTree>
    <p:extLst>
      <p:ext uri="{BB962C8B-B14F-4D97-AF65-F5344CB8AC3E}">
        <p14:creationId xmlns:p14="http://schemas.microsoft.com/office/powerpoint/2010/main" val="215788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www.chcresource.com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California Home Care Registry,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635756-6E82-4800-8ED8-93A353107EC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7" y="6388385"/>
            <a:ext cx="760146" cy="471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871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earthquakecountry.org/step2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earthquakecountry.org/step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http://www.earthquakecountry.org/step6" TargetMode="External"/><Relationship Id="rId4" Type="http://schemas.openxmlformats.org/officeDocument/2006/relationships/hyperlink" Target="http://www.earthquakecountry.org/step5" TargetMode="Externa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5826719" cy="1646302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Home Care Aide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Entry-Level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5826719" cy="1096899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Safety precautions for </a:t>
            </a:r>
            <a:r>
              <a:rPr lang="en-US" dirty="0" smtClean="0">
                <a:solidFill>
                  <a:schemeClr val="tx1"/>
                </a:solidFill>
              </a:rPr>
              <a:t>Home Care Aides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1.5 –Hours </a:t>
            </a:r>
            <a:r>
              <a:rPr lang="en-US" dirty="0" smtClean="0">
                <a:solidFill>
                  <a:schemeClr val="tx1"/>
                </a:solidFill>
              </a:rPr>
              <a:t>Training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Contact info: Kira@homecarecompliance.com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91000"/>
            <a:ext cx="2826774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154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Course Objectives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09600" y="1524000"/>
            <a:ext cx="6096000" cy="468172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600" dirty="0">
                <a:latin typeface="Gadugi" panose="020B0502040204020203" pitchFamily="34" charset="0"/>
              </a:rPr>
              <a:t>Introduction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600" dirty="0">
                <a:latin typeface="Gadugi" panose="020B0502040204020203" pitchFamily="34" charset="0"/>
              </a:rPr>
              <a:t>Hazards in and Outside the Home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600" dirty="0">
                <a:latin typeface="Gadugi" panose="020B0502040204020203" pitchFamily="34" charset="0"/>
              </a:rPr>
              <a:t>Protecting your Body at Work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600" dirty="0">
                <a:latin typeface="Gadugi" panose="020B0502040204020203" pitchFamily="34" charset="0"/>
              </a:rPr>
              <a:t>Sample Safety Checklist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63246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52" y="609600"/>
            <a:ext cx="5566348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A.2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Safety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165"/>
            <a:ext cx="7086600" cy="5410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Practice safety at all times. </a:t>
            </a:r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Think safety for both you and your client.</a:t>
            </a:r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Take the time to do it right.</a:t>
            </a:r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Keep quick access to a phone to call 911.</a:t>
            </a:r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Use gloves and personal protective equipment when handling chemical, blood or body fluids/substances.</a:t>
            </a:r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Follow the Task List and any other instructions carefully.</a:t>
            </a:r>
          </a:p>
          <a:p>
            <a:pPr lvl="0"/>
            <a:r>
              <a:rPr lang="en-US" sz="2200" dirty="0">
                <a:latin typeface="Gadugi" panose="020B0502040204020203" pitchFamily="34" charset="0"/>
              </a:rPr>
              <a:t>Lift safely.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052" y="1609165"/>
            <a:ext cx="617594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Below is a list of general guidelines to help keep you safe. More information about each of these topics is found throughout the Participant Manual.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0" y="63246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9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5494" y="381000"/>
            <a:ext cx="6934200" cy="1320800"/>
          </a:xfrm>
        </p:spPr>
        <p:txBody>
          <a:bodyPr/>
          <a:lstStyle/>
          <a:p>
            <a:pPr marL="0" indent="0"/>
            <a:r>
              <a:rPr lang="en-US" sz="3600" b="1" dirty="0">
                <a:solidFill>
                  <a:schemeClr val="tx1"/>
                </a:solidFill>
              </a:rPr>
              <a:t>B. Hazards In and Outside the Home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065930" cy="411480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chemeClr val="tx1"/>
                </a:solidFill>
              </a:rPr>
              <a:t>B.1 Hazard Assessment </a:t>
            </a:r>
          </a:p>
          <a:p>
            <a:pPr marL="0" indent="0">
              <a:buNone/>
            </a:pPr>
            <a:r>
              <a:rPr lang="en-US" sz="2000" dirty="0"/>
              <a:t>How do you control hazards?</a:t>
            </a:r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Eliminate, Reduce  &amp; Protect </a:t>
            </a:r>
          </a:p>
          <a:p>
            <a:pPr marL="0" indent="0">
              <a:buNone/>
            </a:pPr>
            <a:endParaRPr lang="en-US" sz="1200" b="1" dirty="0"/>
          </a:p>
          <a:p>
            <a:pPr lvl="0"/>
            <a:r>
              <a:rPr lang="en-US" sz="2000" b="1" u="sng" dirty="0">
                <a:solidFill>
                  <a:srgbClr val="FF0000"/>
                </a:solidFill>
              </a:rPr>
              <a:t>Eliminate </a:t>
            </a:r>
            <a:r>
              <a:rPr lang="en-US" sz="2000" b="1" dirty="0"/>
              <a:t>or remove the hazard </a:t>
            </a:r>
            <a:r>
              <a:rPr lang="en-US" sz="2000" dirty="0"/>
              <a:t>for example, you might pick up things from the floor to prevent tripping on them. Wiping water from the floor or repositioning an electrical cord also eliminates a hazard. </a:t>
            </a:r>
            <a:endParaRPr lang="en-US" sz="2000" b="1" u="sng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722594" y="3124200"/>
            <a:ext cx="3296771" cy="2857736"/>
          </a:xfrm>
        </p:spPr>
        <p:txBody>
          <a:bodyPr anchor="ctr">
            <a:normAutofit fontScale="92500" lnSpcReduction="20000"/>
          </a:bodyPr>
          <a:lstStyle/>
          <a:p>
            <a:pPr lvl="0"/>
            <a:r>
              <a:rPr lang="en-US" sz="2000" b="1" u="sng" dirty="0">
                <a:solidFill>
                  <a:srgbClr val="FF0000"/>
                </a:solidFill>
              </a:rPr>
              <a:t>Reduce</a:t>
            </a:r>
            <a:r>
              <a:rPr lang="en-US" sz="2000" dirty="0"/>
              <a:t> </a:t>
            </a:r>
            <a:r>
              <a:rPr lang="en-US" sz="2000" b="1" dirty="0"/>
              <a:t>the hazard</a:t>
            </a:r>
            <a:r>
              <a:rPr lang="en-US" sz="2000" dirty="0"/>
              <a:t>. Maybe you cannot get rid of the hazard, but you could look for ways to make it less dangerous. For instance, if you cannot reposition a sharp-edged table in a home to prevent a bumping hazard, you could cover or pad the sharp edges if your client allows it. </a:t>
            </a:r>
            <a:endParaRPr lang="en-US" sz="2000" b="1" u="sng" dirty="0"/>
          </a:p>
        </p:txBody>
      </p:sp>
      <p:pic>
        <p:nvPicPr>
          <p:cNvPr id="2050" name="Picture 2" descr="http://www.lalizasimosigns.com/product-photos/12/37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9450">
            <a:off x="6172200" y="1371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91000" y="63246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7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>
            <a:normAutofit/>
          </a:bodyPr>
          <a:lstStyle/>
          <a:p>
            <a:pPr marL="0" indent="0"/>
            <a:r>
              <a:rPr lang="en-US" sz="3200" b="1" dirty="0">
                <a:solidFill>
                  <a:schemeClr val="tx1"/>
                </a:solidFill>
              </a:rPr>
              <a:t>B. Hazards In and Outside the Home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15669" y="1444787"/>
            <a:ext cx="3581400" cy="46817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chemeClr val="tx1"/>
                </a:solidFill>
              </a:rPr>
              <a:t>B.10 </a:t>
            </a:r>
            <a:r>
              <a:rPr lang="en-US" sz="1800" b="1" u="sng" dirty="0">
                <a:solidFill>
                  <a:schemeClr val="tx1"/>
                </a:solidFill>
              </a:rPr>
              <a:t>Earthquake Safety </a:t>
            </a:r>
          </a:p>
          <a:p>
            <a:pPr marL="0" indent="0">
              <a:buNone/>
            </a:pPr>
            <a:r>
              <a:rPr lang="en-US" sz="2000" b="1" cap="all" dirty="0">
                <a:solidFill>
                  <a:srgbClr val="FF0000"/>
                </a:solidFill>
              </a:rPr>
              <a:t>PREPARE</a:t>
            </a:r>
            <a:endParaRPr lang="en-US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Step 1: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2"/>
              </a:rPr>
              <a:t>Secure your space</a:t>
            </a:r>
            <a:r>
              <a:rPr lang="en-US" sz="1800" dirty="0"/>
              <a:t> by identifying hazards and securing moveable items.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b="1" dirty="0" smtClean="0"/>
              <a:t>Step </a:t>
            </a:r>
            <a:r>
              <a:rPr lang="en-US" sz="1800" b="1" dirty="0"/>
              <a:t>2: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3"/>
              </a:rPr>
              <a:t>Plan to be safe</a:t>
            </a:r>
            <a:r>
              <a:rPr lang="en-US" sz="1800" dirty="0"/>
              <a:t> by creating a disaster plan and deciding how you will communicate in an emergency.</a:t>
            </a:r>
          </a:p>
          <a:p>
            <a:pPr marL="0" indent="0">
              <a:buNone/>
            </a:pPr>
            <a:endParaRPr lang="en-US" sz="2000" dirty="0">
              <a:latin typeface="Gadugi" panose="020B0502040204020203" pitchFamily="34" charset="0"/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267200" y="1600199"/>
            <a:ext cx="2690114" cy="46817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cap="all" dirty="0">
                <a:solidFill>
                  <a:srgbClr val="FF0000"/>
                </a:solidFill>
              </a:rPr>
              <a:t>SURVIVE AND RECOVER</a:t>
            </a:r>
          </a:p>
          <a:p>
            <a:pPr marL="0" indent="0">
              <a:buNone/>
            </a:pPr>
            <a:r>
              <a:rPr lang="en-US" b="1" dirty="0"/>
              <a:t>Step 1: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4"/>
              </a:rPr>
              <a:t>Drop, Cover, and Hold On</a:t>
            </a:r>
            <a:r>
              <a:rPr lang="en-US" dirty="0"/>
              <a:t> when the earth shakes.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Step 2: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5"/>
              </a:rPr>
              <a:t>Improve safety</a:t>
            </a:r>
            <a:r>
              <a:rPr lang="en-US" dirty="0"/>
              <a:t> after earthquakes by evacuating if necessary, helping the injured, and preventing further injuries or damage.</a:t>
            </a:r>
          </a:p>
          <a:p>
            <a:pPr marL="0" indent="0">
              <a:buNone/>
            </a:pPr>
            <a:endParaRPr lang="en-US" sz="2000" b="1" cap="al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>
              <a:latin typeface="Gadugi" panose="020B05020402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14638"/>
            <a:ext cx="1358351" cy="65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3" y="5776939"/>
            <a:ext cx="1524000" cy="73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125" y="3005376"/>
            <a:ext cx="1419111" cy="68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636" y="5631673"/>
            <a:ext cx="1371600" cy="65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191000" y="63246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6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QUIZ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800" b="1" dirty="0"/>
              <a:t>POST - TEST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114800" y="2152507"/>
            <a:ext cx="3090672" cy="576262"/>
          </a:xfrm>
        </p:spPr>
        <p:txBody>
          <a:bodyPr/>
          <a:lstStyle/>
          <a:p>
            <a:pPr algn="ctr"/>
            <a:r>
              <a:rPr lang="en-US" sz="1800" b="1" dirty="0"/>
              <a:t>COURSE EVALUATION</a:t>
            </a:r>
          </a:p>
        </p:txBody>
      </p:sp>
      <p:pic>
        <p:nvPicPr>
          <p:cNvPr id="8" name="Picture 2" descr="https://www.usertesting.com/blog/wp-content/uploads/2013/04/Post-Test-Questions-630x2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1" y="2940934"/>
            <a:ext cx="3124200" cy="139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biz.colostate.edu/MTI/PublishingImages/multipleChoiceEvaluati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536" y="2950876"/>
            <a:ext cx="1981200" cy="198120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191000" y="63246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47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000000"/>
      </a:accent2>
      <a:accent3>
        <a:srgbClr val="7F7F7F"/>
      </a:accent3>
      <a:accent4>
        <a:srgbClr val="F2F2F2"/>
      </a:accent4>
      <a:accent5>
        <a:srgbClr val="F9D9AB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1878</TotalTime>
  <Words>272</Words>
  <Application>Microsoft Office PowerPoint</Application>
  <PresentationFormat>On-screen Show (4:3)</PresentationFormat>
  <Paragraphs>52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Gadugi</vt:lpstr>
      <vt:lpstr>Wingdings 3</vt:lpstr>
      <vt:lpstr>Facet</vt:lpstr>
      <vt:lpstr>Home Care Aide Entry-Level Orientation</vt:lpstr>
      <vt:lpstr>Course Objectives</vt:lpstr>
      <vt:lpstr>A.2 Safety Guidelines</vt:lpstr>
      <vt:lpstr>B. Hazards In and Outside the Home</vt:lpstr>
      <vt:lpstr>B. Hazards In and Outside the Home</vt:lpstr>
      <vt:lpstr>QUIZ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Care Aide Orientation</dc:title>
  <dc:creator>Edwin Peterson</dc:creator>
  <cp:lastModifiedBy>Amanda Wiggs</cp:lastModifiedBy>
  <cp:revision>124</cp:revision>
  <cp:lastPrinted>2015-11-19T17:35:50Z</cp:lastPrinted>
  <dcterms:created xsi:type="dcterms:W3CDTF">2015-08-10T02:47:19Z</dcterms:created>
  <dcterms:modified xsi:type="dcterms:W3CDTF">2019-01-25T18:53:15Z</dcterms:modified>
</cp:coreProperties>
</file>